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5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1704638" cy="8778875"/>
  <p:notesSz cx="8778875" cy="117046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4">
          <p15:clr>
            <a:srgbClr val="A4A3A4"/>
          </p15:clr>
        </p15:guide>
        <p15:guide id="2" pos="36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07"/>
    <p:restoredTop sz="88340" autoAdjust="0"/>
  </p:normalViewPr>
  <p:slideViewPr>
    <p:cSldViewPr snapToGrid="0" snapToObjects="1">
      <p:cViewPr>
        <p:scale>
          <a:sx n="66" d="100"/>
          <a:sy n="66" d="100"/>
        </p:scale>
        <p:origin x="1858" y="77"/>
      </p:cViewPr>
      <p:guideLst>
        <p:guide orient="horz" pos="2764"/>
        <p:guide pos="36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안녕하십니까 </a:t>
            </a:r>
            <a:r>
              <a:rPr lang="en-US" altLang="ko-KR"/>
              <a:t>B</a:t>
            </a:r>
            <a:r>
              <a:rPr lang="ko-KR" altLang="en-US"/>
              <a:t>조 관리 시스템 발표자 </a:t>
            </a:r>
            <a:r>
              <a:rPr lang="en-US" altLang="ko-KR"/>
              <a:t>OOO</a:t>
            </a:r>
            <a:r>
              <a:rPr lang="ko-KR" altLang="en-US"/>
              <a:t>입니다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주차가 </a:t>
            </a:r>
            <a:r>
              <a:rPr lang="ko-KR" altLang="en-US" dirty="0" err="1"/>
              <a:t>가능할때는</a:t>
            </a:r>
            <a:r>
              <a:rPr lang="ko-KR" altLang="en-US" dirty="0"/>
              <a:t> 초록색을 출력하고</a:t>
            </a:r>
          </a:p>
          <a:p>
            <a:pPr lvl="0">
              <a:defRPr/>
            </a:pPr>
            <a:r>
              <a:rPr lang="ko-KR" altLang="en-US" dirty="0"/>
              <a:t>불가능 할 경우에는 빨간색과 현재 주차된 차의 번호판을 출력합니다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최종 시연영상입니다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저희팀 구성원과 역할은 이렇게 구성되어 있습니다</a:t>
            </a:r>
            <a:r>
              <a:rPr lang="en-US" altLang="ko-KR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 프로젝트의 소개먼저 하고 최종 동영상 보여드리고 고찰 및 개선 방안에 대해 이야기하는 순서로 진행 하겠습니다.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먼저 프로젝트 소개입니다</a:t>
            </a:r>
          </a:p>
          <a:p>
            <a:pPr lvl="0">
              <a:defRPr/>
            </a:pPr>
            <a:r>
              <a:rPr lang="ko-KR" altLang="en-US"/>
              <a:t>저희는 현재 수강중인 AIoT 자율로봇 개발과정에 맞게 자율로봇의 활용분야를 모색하던 중 주차장관리에 사용하기로 하였습니다.</a:t>
            </a:r>
          </a:p>
          <a:p>
            <a:pPr lvl="0">
              <a:defRPr/>
            </a:pPr>
            <a:r>
              <a:rPr lang="ko-KR" altLang="en-US"/>
              <a:t>현재 주차장 관리시스템은 각 주차구역 마다 초음파 센서를 배치하고 있고 주차구역을 늘릴경우 배선이나 초음파센서를 더 설치해야한느 불편함이 있어 </a:t>
            </a:r>
          </a:p>
          <a:p>
            <a:pPr lvl="0">
              <a:defRPr/>
            </a:pPr>
            <a:r>
              <a:rPr lang="ko-KR" altLang="en-US"/>
              <a:t>이를 햐결해보고자 프로젝트를 진행하게 되었습니다. </a:t>
            </a:r>
          </a:p>
          <a:p>
            <a:pPr lvl="0">
              <a:defRPr/>
            </a:pPr>
            <a:r>
              <a:rPr lang="ko-KR" altLang="en-US"/>
              <a:t>터틀봇의 라이다 센서와 자율주행 기능을 사용하게 되면 주차구역의 개수에 제한이 없는 공간적, 경제적 제약을 극복 할수 있을것으로 예상했습니다.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하여 저희팀은 초음파 센서와 배선을 대체하여 실시간으로 주차관리를 할수 있는 자동화된 시스템을 만드는것을 목적으로 잡았습니다.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저희팀은 크게 2가지 기능으로 설명할수 있을것 같은데요</a:t>
            </a:r>
          </a:p>
          <a:p>
            <a:pPr lvl="0">
              <a:defRPr/>
            </a:pPr>
            <a:r>
              <a:rPr lang="ko-KR" altLang="en-US"/>
              <a:t>먼저 터틀봇이 주차장을 순회하면서 다양한 정보를 파라미터로 저장합니다</a:t>
            </a:r>
          </a:p>
          <a:p>
            <a:pPr lvl="0">
              <a:defRPr/>
            </a:pPr>
            <a:r>
              <a:rPr lang="ko-KR" altLang="en-US"/>
              <a:t>두번째 기능은 저장된 파라미터정보를 웹서버로 출력합니다.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첫번째 기능에 대한 흐름도 입니다</a:t>
            </a:r>
          </a:p>
          <a:p>
            <a:pPr lvl="0">
              <a:defRPr/>
            </a:pPr>
            <a:r>
              <a:rPr lang="ko-KR" altLang="en-US"/>
              <a:t>정해진 주차구역에 도착하면 라이다 센서를 사용하여 주차여부를 판단 후 파라미터에 저장합니다</a:t>
            </a:r>
          </a:p>
          <a:p>
            <a:pPr lvl="0">
              <a:defRPr/>
            </a:pPr>
            <a:r>
              <a:rPr lang="ko-KR" altLang="en-US"/>
              <a:t>빈 주차장인 경우는 다음 구역으로 넘어가게 되고</a:t>
            </a:r>
          </a:p>
          <a:p>
            <a:pPr lvl="0">
              <a:defRPr/>
            </a:pPr>
            <a:r>
              <a:rPr lang="ko-KR" altLang="en-US"/>
              <a:t>주차 되어있다면 번호판을 읽기 위한 자세를 제어 하기 위해 AR마커를 찾아 화면 정중앙에 오도록 정렬하고 취득한 번호판을 파라미터에 저장합니다.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다음구역으로 이동하는 방법은 네이게이션 기능을 사용하여 해당 좌표값을 넘겨주면 자율주행 하게 했습니다.</a:t>
            </a:r>
          </a:p>
          <a:p>
            <a:pPr lvl="0">
              <a:defRPr/>
            </a:pPr>
            <a:r>
              <a:rPr lang="ko-KR" altLang="en-US"/>
              <a:t>포인트에 도착 했다면 라이다 센서 값으로 일정 값 보다 작으면 주차되어있고 크면 빈 주차장으로 인식하게 했습니다</a:t>
            </a:r>
          </a:p>
          <a:p>
            <a:pPr lvl="0">
              <a:defRPr/>
            </a:pPr>
            <a:r>
              <a:rPr lang="ko-KR" altLang="en-US"/>
              <a:t>차가 주차되어있다면 번호판이 화면에 읽기 좋은 위치를 얻기 위해 오른쪽으로 회전하면서 ar마커를 찾고 찾으면 화면 가운데로 정렬하여 opencv로 번호판으로 읽어냅니다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첫번째 기능에서 얻은 정보를 가지고 웹서버에 출력하는 2번째 기능에 대한 흐름도 입니다.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34"/>
            <a:ext cx="11704320" cy="87782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1967" y="6260175"/>
            <a:ext cx="2661369" cy="18561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48553" y="6357304"/>
            <a:ext cx="2276474" cy="1720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299" y="1587269"/>
            <a:ext cx="10988040" cy="681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8" name="lot(인코딩)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0" y="1317427"/>
            <a:ext cx="11704638" cy="6583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055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" y="10160"/>
            <a:ext cx="11704320" cy="877824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35969" y="2585505"/>
            <a:ext cx="9850559" cy="36525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08959" y="3230151"/>
            <a:ext cx="7828180" cy="325753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108820" y="3230151"/>
            <a:ext cx="8042335" cy="29294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7608252">
            <a:off x="-432046" y="3362670"/>
            <a:ext cx="2536031" cy="4403725"/>
            <a:chOff x="-754516" y="4973365"/>
            <a:chExt cx="2536031" cy="4403725"/>
          </a:xfrm>
        </p:grpSpPr>
        <p:sp>
          <p:nvSpPr>
            <p:cNvPr id="6" name="타원 5"/>
            <p:cNvSpPr/>
            <p:nvPr/>
          </p:nvSpPr>
          <p:spPr>
            <a:xfrm>
              <a:off x="-754516" y="6842624"/>
              <a:ext cx="2536031" cy="2534466"/>
            </a:xfrm>
            <a:prstGeom prst="ellipse">
              <a:avLst/>
            </a:prstGeom>
            <a:solidFill>
              <a:srgbClr val="4F76D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74234" y="5709987"/>
              <a:ext cx="1107280" cy="998559"/>
            </a:xfrm>
            <a:prstGeom prst="ellipse">
              <a:avLst/>
            </a:prstGeom>
            <a:solidFill>
              <a:srgbClr val="A0B4E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70624" y="4973365"/>
              <a:ext cx="607219" cy="593747"/>
            </a:xfrm>
            <a:prstGeom prst="ellipse">
              <a:avLst/>
            </a:prstGeom>
            <a:solidFill>
              <a:srgbClr val="DFE6F7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35250" y="3610736"/>
            <a:ext cx="8555188" cy="1730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b="1"/>
              <a:t>문제</a:t>
            </a:r>
            <a:r>
              <a:rPr lang="en-US" altLang="ko-KR" sz="2700" b="1"/>
              <a:t>1:</a:t>
            </a:r>
            <a:r>
              <a:rPr lang="ko-KR" altLang="en-US" sz="2700" b="1"/>
              <a:t>  터틀봇이 원하는 위치</a:t>
            </a:r>
            <a:r>
              <a:rPr lang="en-US" altLang="ko-KR" sz="2700" b="1"/>
              <a:t>(</a:t>
            </a:r>
            <a:r>
              <a:rPr lang="ko-KR" altLang="en-US" sz="2700" b="1"/>
              <a:t>좌표값</a:t>
            </a:r>
            <a:r>
              <a:rPr lang="en-US" altLang="ko-KR" sz="2700" b="1"/>
              <a:t>)</a:t>
            </a:r>
            <a:r>
              <a:rPr lang="ko-KR" altLang="en-US" sz="2700" b="1"/>
              <a:t>로 이동하지 않음</a:t>
            </a:r>
          </a:p>
          <a:p>
            <a:pPr>
              <a:defRPr/>
            </a:pPr>
            <a:endParaRPr lang="ko-KR" altLang="en-US" sz="2700" b="1"/>
          </a:p>
          <a:p>
            <a:pPr>
              <a:defRPr/>
            </a:pPr>
            <a:endParaRPr lang="ko-KR" altLang="en-US" sz="2700" b="1"/>
          </a:p>
          <a:p>
            <a:pPr>
              <a:defRPr/>
            </a:pPr>
            <a:r>
              <a:rPr lang="ko-KR" altLang="en-US" sz="2700" b="1"/>
              <a:t>해결</a:t>
            </a:r>
            <a:r>
              <a:rPr lang="en-US" altLang="ko-KR" sz="2700" b="1"/>
              <a:t>1:</a:t>
            </a:r>
            <a:r>
              <a:rPr lang="ko-KR" altLang="en-US" sz="2700" b="1"/>
              <a:t> 좌표값을 여러번 수정하여 최적의 위치 선정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" y="634"/>
            <a:ext cx="11704320" cy="877824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49317" y="5757510"/>
            <a:ext cx="9113718" cy="4805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49317" y="7147546"/>
            <a:ext cx="9468840" cy="1327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b="1">
                <a:solidFill>
                  <a:srgbClr val="262626"/>
                </a:solidFill>
              </a:rPr>
              <a:t>해결</a:t>
            </a:r>
            <a:r>
              <a:rPr lang="en-US" altLang="ko-KR" sz="2700" b="1">
                <a:solidFill>
                  <a:srgbClr val="262626"/>
                </a:solidFill>
              </a:rPr>
              <a:t>2:</a:t>
            </a:r>
            <a:r>
              <a:rPr lang="ko-KR" altLang="en-US" sz="2700" b="1">
                <a:solidFill>
                  <a:srgbClr val="262626"/>
                </a:solidFill>
              </a:rPr>
              <a:t> </a:t>
            </a:r>
            <a:r>
              <a:rPr lang="en-US" altLang="ko-KR" sz="2700" b="1">
                <a:solidFill>
                  <a:srgbClr val="262626"/>
                </a:solidFill>
              </a:rPr>
              <a:t>AR </a:t>
            </a:r>
            <a:r>
              <a:rPr lang="ko-KR" altLang="en-US" sz="2700" b="1">
                <a:solidFill>
                  <a:srgbClr val="262626"/>
                </a:solidFill>
              </a:rPr>
              <a:t>마커를추가해서 로봇이 </a:t>
            </a:r>
            <a:r>
              <a:rPr lang="en-US" altLang="ko-KR" sz="2700" b="1">
                <a:solidFill>
                  <a:srgbClr val="262626"/>
                </a:solidFill>
              </a:rPr>
              <a:t>AR</a:t>
            </a:r>
            <a:r>
              <a:rPr lang="ko-KR" altLang="en-US" sz="2700" b="1">
                <a:solidFill>
                  <a:srgbClr val="262626"/>
                </a:solidFill>
              </a:rPr>
              <a:t> 마커가 화면중앙에 </a:t>
            </a:r>
            <a:r>
              <a:rPr lang="en-US" altLang="ko-KR" sz="2700" b="1">
                <a:solidFill>
                  <a:srgbClr val="262626"/>
                </a:solidFill>
              </a:rPr>
              <a:t>     	</a:t>
            </a:r>
            <a:r>
              <a:rPr lang="ko-KR" altLang="en-US" sz="2700" b="1">
                <a:solidFill>
                  <a:srgbClr val="262626"/>
                </a:solidFill>
              </a:rPr>
              <a:t>오도록 로봇의 자세를 제어해 화면에 전체 번호판이 </a:t>
            </a:r>
          </a:p>
          <a:p>
            <a:pPr>
              <a:defRPr/>
            </a:pPr>
            <a:r>
              <a:rPr lang="ko-KR" altLang="en-US" sz="2700" b="1">
                <a:solidFill>
                  <a:srgbClr val="262626"/>
                </a:solidFill>
              </a:rPr>
              <a:t>	나타나게하여 번호 인식률을 높임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65644" y="5319473"/>
            <a:ext cx="9852513" cy="5142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19830942">
            <a:off x="10166567" y="4388191"/>
            <a:ext cx="2536031" cy="4403725"/>
            <a:chOff x="-754516" y="4973365"/>
            <a:chExt cx="2536031" cy="4403725"/>
          </a:xfrm>
        </p:grpSpPr>
        <p:sp>
          <p:nvSpPr>
            <p:cNvPr id="6" name="타원 5"/>
            <p:cNvSpPr/>
            <p:nvPr/>
          </p:nvSpPr>
          <p:spPr>
            <a:xfrm>
              <a:off x="-754516" y="6842624"/>
              <a:ext cx="2536031" cy="2534466"/>
            </a:xfrm>
            <a:prstGeom prst="ellipse">
              <a:avLst/>
            </a:prstGeom>
            <a:solidFill>
              <a:srgbClr val="4F76D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74234" y="5709987"/>
              <a:ext cx="1107280" cy="998559"/>
            </a:xfrm>
            <a:prstGeom prst="ellipse">
              <a:avLst/>
            </a:prstGeom>
            <a:solidFill>
              <a:srgbClr val="A0B4E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70624" y="4973365"/>
              <a:ext cx="607219" cy="593747"/>
            </a:xfrm>
            <a:prstGeom prst="ellipse">
              <a:avLst/>
            </a:prstGeom>
            <a:solidFill>
              <a:srgbClr val="DFE6F7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606495" y="2330673"/>
            <a:ext cx="6955047" cy="3245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6500" t="34710" r="9140" b="6830"/>
          <a:stretch>
            <a:fillRect/>
          </a:stretch>
        </p:blipFill>
        <p:spPr>
          <a:xfrm>
            <a:off x="2606495" y="2764510"/>
            <a:ext cx="6887023" cy="41175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35773" y="1638861"/>
            <a:ext cx="9282385" cy="902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문제</a:t>
            </a:r>
            <a:r>
              <a:rPr kumimoji="0" lang="en-US" altLang="ko-KR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2:</a:t>
            </a:r>
            <a:r>
              <a:rPr kumimoji="0" lang="ko-KR" altLang="en-US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 카메라 불규칙적인 구도에 따른 번호판 인식 불가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	</a:t>
            </a:r>
            <a:r>
              <a:rPr kumimoji="0" lang="en-US" altLang="ko-KR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ex) </a:t>
            </a:r>
            <a:r>
              <a:rPr kumimoji="0" lang="ko-KR" altLang="en-US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가 </a:t>
            </a:r>
            <a:r>
              <a:rPr kumimoji="0" lang="en-US" altLang="ko-KR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-&gt;</a:t>
            </a:r>
            <a:r>
              <a:rPr kumimoji="0" lang="ko-KR" altLang="en-US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 기</a:t>
            </a:r>
            <a:r>
              <a:rPr kumimoji="0" lang="en-US" altLang="ko-KR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 갸</a:t>
            </a:r>
            <a:r>
              <a:rPr kumimoji="0" lang="en-US" altLang="ko-KR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 카</a:t>
            </a:r>
            <a:r>
              <a:rPr kumimoji="0" lang="en-US" altLang="ko-KR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sz="2700" b="1" i="0" u="none" strike="noStrike" kern="1200" cap="none" spc="0" normalizeH="0" baseline="0">
                <a:solidFill>
                  <a:srgbClr val="262626"/>
                </a:solidFill>
                <a:latin typeface="Calibri"/>
                <a:ea typeface="맑은 고딕"/>
                <a:cs typeface="맑은 고딕"/>
              </a:rPr>
              <a:t>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42950" y="5082540"/>
            <a:ext cx="10172700" cy="1002030"/>
            <a:chOff x="742950" y="5082540"/>
            <a:chExt cx="10172700" cy="1002030"/>
          </a:xfrm>
        </p:grpSpPr>
        <p:sp>
          <p:nvSpPr>
            <p:cNvPr id="8" name="TextBox 7"/>
            <p:cNvSpPr txBox="1"/>
            <p:nvPr/>
          </p:nvSpPr>
          <p:spPr>
            <a:xfrm>
              <a:off x="4852034" y="5082540"/>
              <a:ext cx="1954530" cy="10020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1"/>
                <a:t>맵 설치</a:t>
              </a:r>
              <a:r>
                <a:rPr lang="en-US" altLang="ko-KR" sz="2000" b="1"/>
                <a:t>, </a:t>
              </a:r>
            </a:p>
            <a:p>
              <a:pPr algn="ctr">
                <a:defRPr/>
              </a:pPr>
              <a:r>
                <a:rPr lang="ko-KR" altLang="en-US" sz="2000" b="1"/>
                <a:t>좌표 이동</a:t>
              </a:r>
              <a:r>
                <a:rPr lang="en-US" altLang="ko-KR" sz="2000" b="1"/>
                <a:t>,</a:t>
              </a:r>
            </a:p>
            <a:p>
              <a:pPr algn="ctr">
                <a:defRPr/>
              </a:pPr>
              <a:r>
                <a:rPr lang="en-US" altLang="ko-KR" sz="2000" b="1"/>
                <a:t>ppt</a:t>
              </a:r>
              <a:r>
                <a:rPr lang="ko-KR" altLang="en-US" sz="2000" b="1"/>
                <a:t>제작</a:t>
              </a:r>
              <a:endParaRPr lang="en-US" altLang="ko-KR" sz="2000" b="1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61120" y="5082540"/>
              <a:ext cx="1954530" cy="10020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1"/>
                <a:t>맵 설치</a:t>
              </a:r>
              <a:r>
                <a:rPr lang="en-US" altLang="ko-KR" sz="2000" b="1"/>
                <a:t>, </a:t>
              </a:r>
            </a:p>
            <a:p>
              <a:pPr algn="ctr">
                <a:defRPr/>
              </a:pPr>
              <a:r>
                <a:rPr lang="ko-KR" altLang="en-US" sz="2000" b="1"/>
                <a:t>좌표 이동 </a:t>
              </a:r>
              <a:r>
                <a:rPr lang="en-US" altLang="ko-KR" sz="2000" b="1"/>
                <a:t>,</a:t>
              </a:r>
              <a:r>
                <a:rPr lang="ko-KR" altLang="en-US" sz="2000" b="1"/>
                <a:t> </a:t>
              </a:r>
              <a:r>
                <a:rPr lang="en-US" altLang="ko-KR" sz="2000" b="1"/>
                <a:t>ppt</a:t>
              </a:r>
              <a:r>
                <a:rPr lang="ko-KR" altLang="en-US" sz="2000" b="1"/>
                <a:t>제작</a:t>
              </a:r>
              <a:endParaRPr lang="en-US" altLang="ko-KR" sz="2000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97492" y="5234940"/>
              <a:ext cx="1954530" cy="697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/>
                <a:t>UI </a:t>
              </a:r>
              <a:r>
                <a:rPr lang="ko-KR" altLang="en-US" sz="2000" b="1"/>
                <a:t>편집 지원</a:t>
              </a:r>
              <a:r>
                <a:rPr lang="en-US" altLang="ko-KR" sz="2000" b="1"/>
                <a:t>, </a:t>
              </a:r>
              <a:r>
                <a:rPr lang="ko-KR" altLang="en-US" sz="2000" b="1"/>
                <a:t>동영상 편집</a:t>
              </a:r>
              <a:endParaRPr lang="en-US" altLang="ko-KR" sz="2000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2950" y="5082540"/>
              <a:ext cx="1954530" cy="10020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/>
                <a:t>project-manager,</a:t>
              </a:r>
            </a:p>
            <a:p>
              <a:pPr algn="ctr">
                <a:defRPr/>
              </a:pPr>
              <a:r>
                <a:rPr lang="ko-KR" altLang="en-US" sz="2000" b="1"/>
                <a:t>번호판 인식</a:t>
              </a:r>
              <a:r>
                <a:rPr lang="en-US" altLang="ko-KR" sz="2000" b="1"/>
                <a:t>,</a:t>
              </a:r>
            </a:p>
            <a:p>
              <a:pPr algn="ctr">
                <a:defRPr/>
              </a:pPr>
              <a:r>
                <a:rPr lang="en-US" altLang="ko-KR" sz="2000" b="1"/>
                <a:t>Ar_marker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06576" y="5083016"/>
              <a:ext cx="1954531" cy="1001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1"/>
                <a:t>라이다 로직</a:t>
              </a:r>
              <a:r>
                <a:rPr lang="en-US" altLang="ko-KR" sz="2000" b="1"/>
                <a:t>,</a:t>
              </a:r>
            </a:p>
            <a:p>
              <a:pPr algn="ctr">
                <a:defRPr/>
              </a:pPr>
              <a:r>
                <a:rPr lang="ko-KR" altLang="en-US" sz="2000" b="1"/>
                <a:t>웹서버</a:t>
              </a:r>
              <a:r>
                <a:rPr lang="en-US" altLang="ko-KR" sz="2000" b="1"/>
                <a:t>,</a:t>
              </a:r>
            </a:p>
            <a:p>
              <a:pPr algn="ctr">
                <a:defRPr/>
              </a:pPr>
              <a:r>
                <a:rPr lang="ko-KR" altLang="en-US" sz="2000" b="1"/>
                <a:t>동영상 편집</a:t>
              </a:r>
            </a:p>
          </p:txBody>
        </p:sp>
      </p:grpSp>
      <p:sp>
        <p:nvSpPr>
          <p:cNvPr id="20" name="순서도: 대체 처리 19"/>
          <p:cNvSpPr/>
          <p:nvPr/>
        </p:nvSpPr>
        <p:spPr>
          <a:xfrm>
            <a:off x="488553" y="1597421"/>
            <a:ext cx="10894218" cy="5179219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4826" y="2243806"/>
            <a:ext cx="11014984" cy="5105966"/>
          </a:xfrm>
          <a:prstGeom prst="rect">
            <a:avLst/>
          </a:prstGeom>
        </p:spPr>
      </p:pic>
      <p:sp>
        <p:nvSpPr>
          <p:cNvPr id="23" name="순서도: 대체 처리 22"/>
          <p:cNvSpPr/>
          <p:nvPr/>
        </p:nvSpPr>
        <p:spPr>
          <a:xfrm>
            <a:off x="639932" y="5201461"/>
            <a:ext cx="10424774" cy="1766218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5194" y="5404587"/>
            <a:ext cx="10581878" cy="161079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2145" y="2243806"/>
            <a:ext cx="10660348" cy="52167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3" name="순서도: 대체 처리 2"/>
          <p:cNvSpPr/>
          <p:nvPr/>
        </p:nvSpPr>
        <p:spPr>
          <a:xfrm>
            <a:off x="4780756" y="4912587"/>
            <a:ext cx="2143125" cy="396875"/>
          </a:xfrm>
          <a:prstGeom prst="flowChartAlternateProcess">
            <a:avLst/>
          </a:prstGeom>
          <a:solidFill>
            <a:srgbClr val="4D8A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28633" y="4941162"/>
            <a:ext cx="1723571" cy="44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>
                <a:solidFill>
                  <a:schemeClr val="lt1"/>
                </a:solidFill>
              </a:rPr>
              <a:t>동영상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18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526444" y="1882564"/>
            <a:ext cx="9162598" cy="58501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-504793" y="4897289"/>
            <a:ext cx="2536031" cy="4403725"/>
            <a:chOff x="-754516" y="4973365"/>
            <a:chExt cx="2536031" cy="4403725"/>
          </a:xfrm>
        </p:grpSpPr>
        <p:sp>
          <p:nvSpPr>
            <p:cNvPr id="7" name="타원 6"/>
            <p:cNvSpPr/>
            <p:nvPr/>
          </p:nvSpPr>
          <p:spPr>
            <a:xfrm>
              <a:off x="-754516" y="6842624"/>
              <a:ext cx="2536031" cy="2534466"/>
            </a:xfrm>
            <a:prstGeom prst="ellipse">
              <a:avLst/>
            </a:prstGeom>
            <a:solidFill>
              <a:srgbClr val="4F76D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674234" y="5709987"/>
              <a:ext cx="1107280" cy="998559"/>
            </a:xfrm>
            <a:prstGeom prst="ellipse">
              <a:avLst/>
            </a:prstGeom>
            <a:solidFill>
              <a:srgbClr val="A0B4E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370624" y="4973365"/>
              <a:ext cx="607219" cy="593747"/>
            </a:xfrm>
            <a:prstGeom prst="ellipse">
              <a:avLst/>
            </a:prstGeom>
            <a:solidFill>
              <a:srgbClr val="DFE6F7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820163" y="3065518"/>
            <a:ext cx="8064311" cy="3381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 b="1"/>
              <a:t>자율로봇 활용 분야 모색</a:t>
            </a:r>
          </a:p>
          <a:p>
            <a:pPr algn="ctr">
              <a:defRPr/>
            </a:pPr>
            <a:endParaRPr lang="ko-KR" altLang="en-US" sz="2700" b="1"/>
          </a:p>
          <a:p>
            <a:pPr algn="ctr">
              <a:defRPr/>
            </a:pPr>
            <a:endParaRPr lang="ko-KR" altLang="en-US" sz="2700" b="1"/>
          </a:p>
          <a:p>
            <a:pPr algn="ctr">
              <a:defRPr/>
            </a:pPr>
            <a:r>
              <a:rPr lang="ko-KR" altLang="en-US" sz="2700" b="1"/>
              <a:t>주차장 관리 시스템 구현 계획</a:t>
            </a:r>
          </a:p>
          <a:p>
            <a:pPr algn="ctr">
              <a:defRPr/>
            </a:pPr>
            <a:endParaRPr lang="ko-KR" altLang="en-US" sz="2700" b="1"/>
          </a:p>
          <a:p>
            <a:pPr algn="ctr">
              <a:defRPr/>
            </a:pPr>
            <a:endParaRPr lang="ko-KR" altLang="en-US" sz="2700" b="1"/>
          </a:p>
          <a:p>
            <a:pPr algn="ctr">
              <a:defRPr/>
            </a:pPr>
            <a:r>
              <a:rPr lang="ko-KR" altLang="en-US" sz="2700" b="1"/>
              <a:t> 공간적</a:t>
            </a:r>
            <a:r>
              <a:rPr lang="en-US" altLang="ko-KR" sz="2700" b="1"/>
              <a:t>,</a:t>
            </a:r>
            <a:r>
              <a:rPr lang="ko-KR" altLang="en-US" sz="2700" b="1"/>
              <a:t> 경제적 제약 극복을 위한 </a:t>
            </a:r>
          </a:p>
          <a:p>
            <a:pPr algn="ctr">
              <a:defRPr/>
            </a:pPr>
            <a:r>
              <a:rPr lang="ko-KR" altLang="en-US" sz="2700" b="1"/>
              <a:t>터틀봇을 활용한 주차관리 솔루션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18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230" y="635"/>
            <a:ext cx="11704320" cy="87782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49592" y="1599973"/>
            <a:ext cx="9005454" cy="641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 rot="15251169">
            <a:off x="9484002" y="4756952"/>
            <a:ext cx="2536031" cy="4403725"/>
            <a:chOff x="-754516" y="4973365"/>
            <a:chExt cx="2536031" cy="4403725"/>
          </a:xfrm>
        </p:grpSpPr>
        <p:sp>
          <p:nvSpPr>
            <p:cNvPr id="7" name="타원 6"/>
            <p:cNvSpPr/>
            <p:nvPr/>
          </p:nvSpPr>
          <p:spPr>
            <a:xfrm>
              <a:off x="-754516" y="6842624"/>
              <a:ext cx="2536031" cy="2534466"/>
            </a:xfrm>
            <a:prstGeom prst="ellipse">
              <a:avLst/>
            </a:prstGeom>
            <a:solidFill>
              <a:srgbClr val="4F76D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674234" y="5709987"/>
              <a:ext cx="1107280" cy="998559"/>
            </a:xfrm>
            <a:prstGeom prst="ellipse">
              <a:avLst/>
            </a:prstGeom>
            <a:solidFill>
              <a:srgbClr val="A0B4E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370624" y="4973365"/>
              <a:ext cx="607219" cy="593747"/>
            </a:xfrm>
            <a:prstGeom prst="ellipse">
              <a:avLst/>
            </a:prstGeom>
            <a:solidFill>
              <a:srgbClr val="DFE6F7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09086" y="3105877"/>
            <a:ext cx="8015846" cy="3386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1.</a:t>
            </a:r>
            <a:r>
              <a:rPr kumimoji="0" lang="ko-KR" altLang="en-US" sz="27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초음파 센서</a:t>
            </a:r>
            <a:r>
              <a:rPr kumimoji="0" lang="en-US" altLang="ko-KR" sz="27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sz="27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배선 대체와 주차관리</a:t>
            </a: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2.</a:t>
            </a:r>
            <a:r>
              <a:rPr kumimoji="0" lang="ko-KR" altLang="en-US" sz="27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효율화 실시간 주차 상황 파악 및 관리</a:t>
            </a: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3.</a:t>
            </a:r>
            <a:r>
              <a:rPr kumimoji="0" lang="ko-KR" altLang="en-US" sz="27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비용절감과 효율성 향상을 위한 자동화된 </a:t>
            </a: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7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kumimoji="0" lang="en-US" altLang="ko-KR" sz="2700" b="1" i="0" u="none" strike="noStrike" kern="1200" cap="none" spc="0" normalizeH="0" baseline="0">
                <a:solidFill>
                  <a:schemeClr val="lt1"/>
                </a:solidFill>
                <a:latin typeface="Calibri"/>
                <a:ea typeface="맑은 고딕"/>
                <a:cs typeface="맑은 고딕"/>
              </a:rPr>
              <a:t>C</a:t>
            </a:r>
            <a:r>
              <a:rPr kumimoji="0" lang="ko-KR" altLang="en-US" sz="27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주차장 관리 시스템 구축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661166" y="341595"/>
            <a:ext cx="5626775" cy="98990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9676" y="341595"/>
            <a:ext cx="1737333" cy="676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900" b="1"/>
              <a:t>목    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" y="634"/>
            <a:ext cx="11704320" cy="8778240"/>
          </a:xfrm>
          <a:prstGeom prst="rect">
            <a:avLst/>
          </a:prstGeom>
        </p:spPr>
      </p:pic>
      <p:sp>
        <p:nvSpPr>
          <p:cNvPr id="5" name="자유형: 도형 4"/>
          <p:cNvSpPr/>
          <p:nvPr/>
        </p:nvSpPr>
        <p:spPr>
          <a:xfrm rot="12012404">
            <a:off x="-637784" y="6844619"/>
            <a:ext cx="2480751" cy="1785389"/>
          </a:xfrm>
          <a:custGeom>
            <a:avLst/>
            <a:gdLst>
              <a:gd name="connsiteX0" fmla="*/ 1199963 w 2480753"/>
              <a:gd name="connsiteY0" fmla="*/ 880331 h 1785390"/>
              <a:gd name="connsiteX1" fmla="*/ 1877985 w 2480753"/>
              <a:gd name="connsiteY1" fmla="*/ 1343673 h 1785390"/>
              <a:gd name="connsiteX2" fmla="*/ 259425 w 2480753"/>
              <a:gd name="connsiteY2" fmla="*/ 1148209 h 1785390"/>
              <a:gd name="connsiteX3" fmla="*/ 2469037 w 2480753"/>
              <a:gd name="connsiteY3" fmla="*/ 87 h 1785390"/>
              <a:gd name="connsiteX4" fmla="*/ 1199963 w 2480753"/>
              <a:gd name="connsiteY4" fmla="*/ 880331 h 1785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0753" h="1785390">
                <a:moveTo>
                  <a:pt x="1199963" y="880331"/>
                </a:moveTo>
                <a:cubicBezTo>
                  <a:pt x="139134" y="2162798"/>
                  <a:pt x="2034741" y="1299026"/>
                  <a:pt x="1877985" y="1343673"/>
                </a:cubicBezTo>
                <a:cubicBezTo>
                  <a:pt x="1721229" y="1388319"/>
                  <a:pt x="-801399" y="2430674"/>
                  <a:pt x="259425" y="1148209"/>
                </a:cubicBezTo>
                <a:cubicBezTo>
                  <a:pt x="800452" y="494144"/>
                  <a:pt x="1664937" y="88"/>
                  <a:pt x="2469037" y="87"/>
                </a:cubicBezTo>
                <a:lnTo>
                  <a:pt x="1199963" y="880331"/>
                </a:lnTo>
                <a:close/>
              </a:path>
            </a:pathLst>
          </a:custGeom>
          <a:solidFill>
            <a:srgbClr val="4F76D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49413" y="371077"/>
            <a:ext cx="1787637" cy="636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6122" y="2156332"/>
            <a:ext cx="5912069" cy="29496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rgbClr val="4F76DA"/>
                </a:solidFill>
              </a:ln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66121" y="5415061"/>
            <a:ext cx="5912069" cy="2090300"/>
          </a:xfrm>
          <a:prstGeom prst="rect">
            <a:avLst/>
          </a:prstGeom>
          <a:noFill/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ln w="9525">
                <a:solidFill>
                  <a:srgbClr val="4F76DA"/>
                </a:solidFill>
              </a:ln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75647" y="3312053"/>
            <a:ext cx="121855" cy="137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75647" y="6197221"/>
            <a:ext cx="121855" cy="137666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50355" y="6901089"/>
            <a:ext cx="1201964" cy="4535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559924" y="6901089"/>
            <a:ext cx="1382826" cy="412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rgbClr val="404040"/>
                </a:solidFill>
                <a:latin typeface="Arial"/>
                <a:cs typeface="Arial"/>
              </a:rPr>
              <a:t>selenium</a:t>
            </a:r>
          </a:p>
        </p:txBody>
      </p:sp>
      <p:sp>
        <p:nvSpPr>
          <p:cNvPr id="30" name="순서도: 대체 처리 29"/>
          <p:cNvSpPr/>
          <p:nvPr/>
        </p:nvSpPr>
        <p:spPr>
          <a:xfrm>
            <a:off x="368436" y="3449719"/>
            <a:ext cx="1706532" cy="2351508"/>
          </a:xfrm>
          <a:prstGeom prst="flowChartAlternateProcess">
            <a:avLst/>
          </a:prstGeom>
          <a:solidFill>
            <a:srgbClr val="4F76D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436" y="3562963"/>
            <a:ext cx="1872833" cy="223826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4650355" y="3312053"/>
            <a:ext cx="863600" cy="3190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3184" y="3264428"/>
            <a:ext cx="1160689" cy="419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rgbClr val="404040"/>
                </a:solidFill>
                <a:latin typeface="맑은 고딕"/>
              </a:rPr>
              <a:t>라이다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3" name="순서도: 대체 처리 2"/>
          <p:cNvSpPr/>
          <p:nvPr/>
        </p:nvSpPr>
        <p:spPr>
          <a:xfrm>
            <a:off x="4075131" y="1310640"/>
            <a:ext cx="3460377" cy="82475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/>
          </a:p>
          <a:p>
            <a:pPr algn="ctr">
              <a:defRPr/>
            </a:pPr>
            <a:r>
              <a:rPr lang="ko-KR" altLang="en-US" b="1"/>
              <a:t>다음구역</a:t>
            </a:r>
          </a:p>
          <a:p>
            <a:pPr algn="ctr">
              <a:defRPr/>
            </a:pPr>
            <a:endParaRPr lang="ko-KR" altLang="en-US" b="1"/>
          </a:p>
        </p:txBody>
      </p:sp>
      <p:sp>
        <p:nvSpPr>
          <p:cNvPr id="5" name="순서도: 대체 처리 4"/>
          <p:cNvSpPr/>
          <p:nvPr/>
        </p:nvSpPr>
        <p:spPr>
          <a:xfrm>
            <a:off x="4056428" y="6376031"/>
            <a:ext cx="3460377" cy="82475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자동차 번호</a:t>
            </a:r>
          </a:p>
          <a:p>
            <a:pPr algn="ctr">
              <a:defRPr/>
            </a:pPr>
            <a:r>
              <a:rPr lang="ko-KR" altLang="en-US" b="1"/>
              <a:t>취득</a:t>
            </a:r>
            <a:endParaRPr lang="en-US" altLang="ko-KR" b="1"/>
          </a:p>
        </p:txBody>
      </p:sp>
      <p:sp>
        <p:nvSpPr>
          <p:cNvPr id="6" name="TextBox 5"/>
          <p:cNvSpPr txBox="1"/>
          <p:nvPr/>
        </p:nvSpPr>
        <p:spPr>
          <a:xfrm>
            <a:off x="7223312" y="3041947"/>
            <a:ext cx="1111623" cy="36933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>
            <a:scrgbClr r="0" g="0" b="0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Yes</a:t>
            </a:r>
            <a:endParaRPr lang="ko-KR" altLang="en-US" b="1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786616" y="4327761"/>
            <a:ext cx="0" cy="324311"/>
          </a:xfrm>
          <a:prstGeom prst="straightConnector1">
            <a:avLst/>
          </a:prstGeom>
          <a:ln>
            <a:solidFill>
              <a:srgbClr val="4454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786616" y="5860089"/>
            <a:ext cx="0" cy="324311"/>
          </a:xfrm>
          <a:prstGeom prst="straightConnector1">
            <a:avLst/>
          </a:prstGeom>
          <a:ln>
            <a:solidFill>
              <a:srgbClr val="4454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/>
          <p:cNvCxnSpPr>
            <a:stCxn id="13" idx="3"/>
            <a:endCxn id="14" idx="3"/>
          </p:cNvCxnSpPr>
          <p:nvPr/>
        </p:nvCxnSpPr>
        <p:spPr>
          <a:xfrm flipV="1">
            <a:off x="7391579" y="1723016"/>
            <a:ext cx="125226" cy="1766532"/>
          </a:xfrm>
          <a:prstGeom prst="bentConnector3">
            <a:avLst>
              <a:gd name="adj1" fmla="val 153651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연결선: 꺾임 11"/>
          <p:cNvCxnSpPr/>
          <p:nvPr/>
        </p:nvCxnSpPr>
        <p:spPr>
          <a:xfrm rot="5400000" flipH="1" flipV="1">
            <a:off x="3903240" y="3553824"/>
            <a:ext cx="5520572" cy="1706558"/>
          </a:xfrm>
          <a:prstGeom prst="bentConnector4">
            <a:avLst>
              <a:gd name="adj1" fmla="val -7328"/>
              <a:gd name="adj2" fmla="val 261235"/>
            </a:avLst>
          </a:prstGeom>
          <a:ln>
            <a:solidFill>
              <a:srgbClr val="4454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4056428" y="1310640"/>
            <a:ext cx="3460377" cy="4357817"/>
            <a:chOff x="4056428" y="1310640"/>
            <a:chExt cx="3460377" cy="4357817"/>
          </a:xfrm>
        </p:grpSpPr>
        <p:sp>
          <p:nvSpPr>
            <p:cNvPr id="4" name="순서도: 대체 처리 3"/>
            <p:cNvSpPr/>
            <p:nvPr/>
          </p:nvSpPr>
          <p:spPr>
            <a:xfrm>
              <a:off x="4056428" y="4843704"/>
              <a:ext cx="3460377" cy="824753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b="1"/>
            </a:p>
            <a:p>
              <a:pPr algn="ctr">
                <a:defRPr/>
              </a:pPr>
              <a:r>
                <a:rPr lang="en-US" altLang="ko-KR" b="1"/>
                <a:t>Ar_Marker</a:t>
              </a:r>
            </a:p>
            <a:p>
              <a:pPr algn="ctr">
                <a:defRPr/>
              </a:pPr>
              <a:r>
                <a:rPr lang="ko-KR" altLang="en-US" b="1"/>
                <a:t>자세제어</a:t>
              </a:r>
            </a:p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59011" y="4327760"/>
              <a:ext cx="815789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1001">
              <a:schemeClr val="dk2"/>
            </a:fillRef>
            <a:effectRef idx="0">
              <a:scrgbClr r="0" g="0" b="0"/>
            </a:effectRef>
            <a:fontRef idx="major">
              <a:scrgbClr r="0" g="0" b="0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/>
                <a:t>No</a:t>
              </a:r>
              <a:endParaRPr lang="ko-KR" altLang="en-US" b="1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5786616" y="2327025"/>
              <a:ext cx="0" cy="324311"/>
            </a:xfrm>
            <a:prstGeom prst="straightConnector1">
              <a:avLst/>
            </a:prstGeom>
            <a:ln>
              <a:solidFill>
                <a:srgbClr val="4454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다이아몬드 12"/>
            <p:cNvSpPr/>
            <p:nvPr/>
          </p:nvSpPr>
          <p:spPr>
            <a:xfrm>
              <a:off x="4181654" y="2842968"/>
              <a:ext cx="3209925" cy="1293161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b="1"/>
                <a:t>주차가능여부</a:t>
              </a:r>
            </a:p>
          </p:txBody>
        </p:sp>
        <p:sp>
          <p:nvSpPr>
            <p:cNvPr id="14" name="순서도: 대체 처리 13"/>
            <p:cNvSpPr/>
            <p:nvPr/>
          </p:nvSpPr>
          <p:spPr>
            <a:xfrm>
              <a:off x="4056428" y="1310640"/>
              <a:ext cx="3460377" cy="824753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b="1"/>
            </a:p>
            <a:p>
              <a:pPr algn="ctr">
                <a:defRPr/>
              </a:pPr>
              <a:r>
                <a:rPr lang="ko-KR" altLang="en-US" b="1"/>
                <a:t>다음구역</a:t>
              </a:r>
            </a:p>
            <a:p>
              <a:pPr algn="ctr">
                <a:defRPr/>
              </a:pPr>
              <a:endParaRPr lang="ko-KR" altLang="en-US" b="1"/>
            </a:p>
          </p:txBody>
        </p:sp>
      </p:grpSp>
      <p:sp>
        <p:nvSpPr>
          <p:cNvPr id="22" name="순서도: 대체 처리 3_0"/>
          <p:cNvSpPr/>
          <p:nvPr/>
        </p:nvSpPr>
        <p:spPr>
          <a:xfrm>
            <a:off x="8198640" y="2327025"/>
            <a:ext cx="2637000" cy="824400"/>
          </a:xfrm>
          <a:prstGeom prst="flowChartAlternateProcess">
            <a:avLst/>
          </a:prstGeom>
          <a:solidFill>
            <a:srgbClr val="44546A"/>
          </a:solidFill>
          <a:ln w="12600" cap="flat">
            <a:solidFill>
              <a:srgbClr val="1D3155"/>
            </a:solidFill>
            <a:prstDash val="solid"/>
            <a:miter/>
          </a:ln>
        </p:spPr>
        <p:txBody>
          <a:bodyPr vert="horz" wrap="square" lIns="89999" tIns="44999" rIns="89999" bIns="44999" anchor="ctr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800" b="1" i="0" strike="noStrike" spc="0">
                <a:solidFill>
                  <a:srgbClr val="FFFFFF"/>
                </a:solidFill>
                <a:latin typeface="Calibri"/>
                <a:ea typeface="Noto Sans CJK SC"/>
                <a:cs typeface="Lohit Devanagari"/>
              </a:rPr>
              <a:t>파라미터에 반영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07934" y="1275373"/>
            <a:ext cx="9888770" cy="6913293"/>
            <a:chOff x="868763" y="1284691"/>
            <a:chExt cx="9888770" cy="6913293"/>
          </a:xfrm>
        </p:grpSpPr>
        <p:cxnSp>
          <p:nvCxnSpPr>
            <p:cNvPr id="4" name="직선 연결선 3"/>
            <p:cNvCxnSpPr/>
            <p:nvPr/>
          </p:nvCxnSpPr>
          <p:spPr>
            <a:xfrm rot="16200000" flipV="1">
              <a:off x="4280358" y="2086150"/>
              <a:ext cx="1472694" cy="582073"/>
            </a:xfrm>
            <a:prstGeom prst="line">
              <a:avLst/>
            </a:prstGeom>
            <a:noFill/>
            <a:ln w="63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5" name="직선 연결선 4"/>
            <p:cNvCxnSpPr/>
            <p:nvPr/>
          </p:nvCxnSpPr>
          <p:spPr>
            <a:xfrm>
              <a:off x="4356217" y="1648031"/>
              <a:ext cx="369733" cy="0"/>
            </a:xfrm>
            <a:prstGeom prst="line">
              <a:avLst/>
            </a:prstGeom>
            <a:noFill/>
            <a:ln w="63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</p:cxnSp>
        <p:sp>
          <p:nvSpPr>
            <p:cNvPr id="6" name="순서도: 대체 처리 9"/>
            <p:cNvSpPr/>
            <p:nvPr/>
          </p:nvSpPr>
          <p:spPr>
            <a:xfrm>
              <a:off x="1384256" y="1383059"/>
              <a:ext cx="2972477" cy="529588"/>
            </a:xfrm>
            <a:prstGeom prst="flowChartAlternateProcess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solidFill>
                <a:srgbClr val="21375E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 </a:t>
              </a:r>
              <a:r>
                <a:rPr kumimoji="0" lang="en-US" altLang="ko-KR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ko-KR" altLang="en-US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포인트</a:t>
              </a:r>
              <a:r>
                <a:rPr kumimoji="0" lang="en-US" altLang="ko-KR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ko-KR" altLang="en-US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이동</a:t>
              </a:r>
            </a:p>
          </p:txBody>
        </p:sp>
        <p:sp>
          <p:nvSpPr>
            <p:cNvPr id="7" name="타원 10"/>
            <p:cNvSpPr/>
            <p:nvPr/>
          </p:nvSpPr>
          <p:spPr>
            <a:xfrm>
              <a:off x="5104633" y="3113644"/>
              <a:ext cx="1607782" cy="1681732"/>
            </a:xfrm>
            <a:prstGeom prst="ellipse">
              <a:avLst/>
            </a:prstGeom>
            <a:solidFill>
              <a:srgbClr val="4A86C7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핵</a:t>
              </a:r>
              <a:r>
                <a:rPr kumimoji="0" lang="en-US" altLang="ko-KR" sz="28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ko-KR" altLang="en-US" sz="28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심</a:t>
              </a:r>
            </a:p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기</a:t>
              </a:r>
              <a:r>
                <a:rPr kumimoji="0" lang="en-US" altLang="ko-KR" sz="28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ko-KR" altLang="en-US" sz="28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능</a:t>
              </a:r>
            </a:p>
          </p:txBody>
        </p:sp>
        <p:sp>
          <p:nvSpPr>
            <p:cNvPr id="8" name="타원 11"/>
            <p:cNvSpPr/>
            <p:nvPr/>
          </p:nvSpPr>
          <p:spPr>
            <a:xfrm>
              <a:off x="4942371" y="2960402"/>
              <a:ext cx="1900788" cy="1988216"/>
            </a:xfrm>
            <a:prstGeom prst="ellipse">
              <a:avLst/>
            </a:prstGeom>
            <a:noFill/>
            <a:ln w="88900" cap="flat" cmpd="sng" algn="ctr">
              <a:solidFill>
                <a:srgbClr val="4A86C7">
                  <a:alpha val="3373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" name="타원 12"/>
            <p:cNvSpPr/>
            <p:nvPr/>
          </p:nvSpPr>
          <p:spPr>
            <a:xfrm>
              <a:off x="5214732" y="3007318"/>
              <a:ext cx="225390" cy="235757"/>
            </a:xfrm>
            <a:prstGeom prst="ellipse">
              <a:avLst/>
            </a:prstGeom>
            <a:solidFill>
              <a:srgbClr val="4A86C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" name="타원 14"/>
            <p:cNvSpPr/>
            <p:nvPr/>
          </p:nvSpPr>
          <p:spPr>
            <a:xfrm>
              <a:off x="6473415" y="3113992"/>
              <a:ext cx="225390" cy="235757"/>
            </a:xfrm>
            <a:prstGeom prst="ellipse">
              <a:avLst/>
            </a:prstGeom>
            <a:solidFill>
              <a:srgbClr val="4A86C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" name="타원 15"/>
            <p:cNvSpPr/>
            <p:nvPr/>
          </p:nvSpPr>
          <p:spPr>
            <a:xfrm>
              <a:off x="5171968" y="4598712"/>
              <a:ext cx="225390" cy="235757"/>
            </a:xfrm>
            <a:prstGeom prst="ellipse">
              <a:avLst/>
            </a:prstGeom>
            <a:solidFill>
              <a:srgbClr val="4A86C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pic>
          <p:nvPicPr>
            <p:cNvPr id="12" name="그림 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78057" y="5945568"/>
              <a:ext cx="2745327" cy="2252416"/>
            </a:xfrm>
            <a:prstGeom prst="rect">
              <a:avLst/>
            </a:prstGeom>
          </p:spPr>
        </p:pic>
        <p:pic>
          <p:nvPicPr>
            <p:cNvPr id="13" name="그림 2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37705" y="5907456"/>
              <a:ext cx="2819828" cy="2290395"/>
            </a:xfrm>
            <a:prstGeom prst="rect">
              <a:avLst/>
            </a:prstGeom>
          </p:spPr>
        </p:pic>
        <p:pic>
          <p:nvPicPr>
            <p:cNvPr id="14" name="그림 2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38007" y="1983513"/>
              <a:ext cx="2818893" cy="2498316"/>
            </a:xfrm>
            <a:prstGeom prst="rect">
              <a:avLst/>
            </a:prstGeom>
          </p:spPr>
        </p:pic>
        <p:sp>
          <p:nvSpPr>
            <p:cNvPr id="15" name="타원 28"/>
            <p:cNvSpPr/>
            <p:nvPr/>
          </p:nvSpPr>
          <p:spPr>
            <a:xfrm>
              <a:off x="1002113" y="1284691"/>
              <a:ext cx="677528" cy="698597"/>
            </a:xfrm>
            <a:prstGeom prst="ellipse">
              <a:avLst/>
            </a:prstGeom>
            <a:solidFill>
              <a:srgbClr val="4A86C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0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A</a:t>
              </a:r>
            </a:p>
          </p:txBody>
        </p:sp>
        <p:pic>
          <p:nvPicPr>
            <p:cNvPr id="16" name="그림 2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34877" y="1949709"/>
              <a:ext cx="2783757" cy="2649370"/>
            </a:xfrm>
            <a:prstGeom prst="rect">
              <a:avLst/>
            </a:prstGeom>
          </p:spPr>
        </p:pic>
        <p:sp>
          <p:nvSpPr>
            <p:cNvPr id="17" name="타원 30"/>
            <p:cNvSpPr/>
            <p:nvPr/>
          </p:nvSpPr>
          <p:spPr>
            <a:xfrm>
              <a:off x="6599589" y="4363380"/>
              <a:ext cx="225390" cy="235757"/>
            </a:xfrm>
            <a:prstGeom prst="ellipse">
              <a:avLst/>
            </a:prstGeom>
            <a:solidFill>
              <a:srgbClr val="4A86C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cxnSp>
          <p:nvCxnSpPr>
            <p:cNvPr id="18" name="직선 연결선 31"/>
            <p:cNvCxnSpPr/>
            <p:nvPr/>
          </p:nvCxnSpPr>
          <p:spPr>
            <a:xfrm rot="5400000" flipH="1" flipV="1">
              <a:off x="4576614" y="4965976"/>
              <a:ext cx="809179" cy="467888"/>
            </a:xfrm>
            <a:prstGeom prst="line">
              <a:avLst/>
            </a:prstGeom>
            <a:noFill/>
            <a:ln w="63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</p:cxnSp>
        <p:sp>
          <p:nvSpPr>
            <p:cNvPr id="19" name="순서도: 대체 처리 9"/>
            <p:cNvSpPr/>
            <p:nvPr/>
          </p:nvSpPr>
          <p:spPr>
            <a:xfrm>
              <a:off x="1250906" y="5345459"/>
              <a:ext cx="2972477" cy="529588"/>
            </a:xfrm>
            <a:prstGeom prst="flowChartAlternateProcess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solidFill>
                <a:srgbClr val="21375E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ko-KR" altLang="en-US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주차</a:t>
              </a:r>
              <a:r>
                <a:rPr kumimoji="0" lang="en-US" altLang="ko-KR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ko-KR" altLang="en-US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유무 판단</a:t>
              </a:r>
            </a:p>
          </p:txBody>
        </p:sp>
        <p:sp>
          <p:nvSpPr>
            <p:cNvPr id="20" name="타원 28"/>
            <p:cNvSpPr/>
            <p:nvPr/>
          </p:nvSpPr>
          <p:spPr>
            <a:xfrm>
              <a:off x="868763" y="5247091"/>
              <a:ext cx="677528" cy="698597"/>
            </a:xfrm>
            <a:prstGeom prst="ellipse">
              <a:avLst/>
            </a:prstGeom>
            <a:solidFill>
              <a:srgbClr val="4A86C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0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</a:t>
              </a:r>
            </a:p>
          </p:txBody>
        </p:sp>
        <p:sp>
          <p:nvSpPr>
            <p:cNvPr id="21" name="순서도: 대체 처리 9"/>
            <p:cNvSpPr/>
            <p:nvPr/>
          </p:nvSpPr>
          <p:spPr>
            <a:xfrm>
              <a:off x="7785056" y="5307359"/>
              <a:ext cx="2972477" cy="529588"/>
            </a:xfrm>
            <a:prstGeom prst="flowChartAlternateProcess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solidFill>
                <a:srgbClr val="21375E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자세</a:t>
              </a:r>
              <a:r>
                <a:rPr kumimoji="0" lang="en-US" altLang="ko-KR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ko-KR" altLang="en-US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취득 </a:t>
              </a:r>
            </a:p>
          </p:txBody>
        </p:sp>
        <p:sp>
          <p:nvSpPr>
            <p:cNvPr id="22" name="타원 28"/>
            <p:cNvSpPr/>
            <p:nvPr/>
          </p:nvSpPr>
          <p:spPr>
            <a:xfrm>
              <a:off x="7402913" y="5208991"/>
              <a:ext cx="677528" cy="698597"/>
            </a:xfrm>
            <a:prstGeom prst="ellipse">
              <a:avLst/>
            </a:prstGeom>
            <a:solidFill>
              <a:srgbClr val="4A86C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0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C</a:t>
              </a:r>
            </a:p>
          </p:txBody>
        </p:sp>
        <p:sp>
          <p:nvSpPr>
            <p:cNvPr id="23" name="순서도: 대체 처리 9"/>
            <p:cNvSpPr/>
            <p:nvPr/>
          </p:nvSpPr>
          <p:spPr>
            <a:xfrm>
              <a:off x="7785056" y="1402109"/>
              <a:ext cx="2972477" cy="529588"/>
            </a:xfrm>
            <a:prstGeom prst="flowChartAlternateProcess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solidFill>
                <a:srgbClr val="21375E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 번호판</a:t>
              </a:r>
              <a:r>
                <a:rPr kumimoji="0" lang="en-US" altLang="ko-KR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ko-KR" altLang="en-US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정보</a:t>
              </a:r>
              <a:r>
                <a:rPr kumimoji="0" lang="en-US" altLang="ko-KR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ko-KR" altLang="en-US" sz="21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취득</a:t>
              </a:r>
            </a:p>
          </p:txBody>
        </p:sp>
        <p:sp>
          <p:nvSpPr>
            <p:cNvPr id="24" name="타원 28"/>
            <p:cNvSpPr/>
            <p:nvPr/>
          </p:nvSpPr>
          <p:spPr>
            <a:xfrm>
              <a:off x="7402913" y="1303741"/>
              <a:ext cx="677528" cy="698597"/>
            </a:xfrm>
            <a:prstGeom prst="ellipse">
              <a:avLst/>
            </a:prstGeom>
            <a:solidFill>
              <a:srgbClr val="4A86C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000" b="1" i="0" u="none" strike="noStrike" kern="1200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D</a:t>
              </a:r>
            </a:p>
          </p:txBody>
        </p:sp>
        <p:cxnSp>
          <p:nvCxnSpPr>
            <p:cNvPr id="25" name="직선 연결선 31"/>
            <p:cNvCxnSpPr/>
            <p:nvPr/>
          </p:nvCxnSpPr>
          <p:spPr>
            <a:xfrm flipV="1">
              <a:off x="4205604" y="5604225"/>
              <a:ext cx="541656" cy="3459"/>
            </a:xfrm>
            <a:prstGeom prst="line">
              <a:avLst/>
            </a:prstGeom>
            <a:noFill/>
            <a:ln w="63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26" name="직선 연결선 4"/>
            <p:cNvCxnSpPr/>
            <p:nvPr/>
          </p:nvCxnSpPr>
          <p:spPr>
            <a:xfrm>
              <a:off x="7033377" y="1648031"/>
              <a:ext cx="369733" cy="0"/>
            </a:xfrm>
            <a:prstGeom prst="line">
              <a:avLst/>
            </a:prstGeom>
            <a:noFill/>
            <a:ln w="63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27" name="직선 연결선 3"/>
            <p:cNvCxnSpPr/>
            <p:nvPr/>
          </p:nvCxnSpPr>
          <p:spPr>
            <a:xfrm rot="5400000" flipH="1" flipV="1">
              <a:off x="6086616" y="2174511"/>
              <a:ext cx="1459994" cy="433293"/>
            </a:xfrm>
            <a:prstGeom prst="line">
              <a:avLst/>
            </a:prstGeom>
            <a:noFill/>
            <a:ln w="63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28" name="직선 연결선 3"/>
            <p:cNvCxnSpPr/>
            <p:nvPr/>
          </p:nvCxnSpPr>
          <p:spPr>
            <a:xfrm rot="16200000" flipV="1">
              <a:off x="6303009" y="4759959"/>
              <a:ext cx="1202055" cy="410846"/>
            </a:xfrm>
            <a:prstGeom prst="line">
              <a:avLst/>
            </a:prstGeom>
            <a:noFill/>
            <a:ln w="63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29" name="직선 연결선 31"/>
            <p:cNvCxnSpPr/>
            <p:nvPr/>
          </p:nvCxnSpPr>
          <p:spPr>
            <a:xfrm>
              <a:off x="7090410" y="5545812"/>
              <a:ext cx="437515" cy="17773"/>
            </a:xfrm>
            <a:prstGeom prst="line">
              <a:avLst/>
            </a:prstGeom>
            <a:noFill/>
            <a:ln w="63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18" name="순서도: 대체 처리 3_3"/>
          <p:cNvSpPr/>
          <p:nvPr/>
        </p:nvSpPr>
        <p:spPr>
          <a:xfrm>
            <a:off x="2392359" y="3565037"/>
            <a:ext cx="3459960" cy="824400"/>
          </a:xfrm>
          <a:prstGeom prst="flowChartAlternateProcess">
            <a:avLst/>
          </a:prstGeom>
          <a:solidFill>
            <a:srgbClr val="44546A"/>
          </a:solidFill>
          <a:ln w="12600" cap="flat">
            <a:solidFill>
              <a:srgbClr val="1D3155"/>
            </a:solidFill>
            <a:prstDash val="solid"/>
            <a:miter/>
          </a:ln>
        </p:spPr>
        <p:txBody>
          <a:bodyPr vert="horz" wrap="square" lIns="89999" tIns="44999" rIns="89999" bIns="44999" anchor="ctr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800" b="1" i="0" strike="noStrike" spc="0">
                <a:solidFill>
                  <a:srgbClr val="FFFFFF"/>
                </a:solidFill>
                <a:latin typeface="Calibri"/>
                <a:ea typeface="Noto Sans CJK SC"/>
                <a:cs typeface="Lohit Devanagari"/>
              </a:rPr>
              <a:t>각 파라미터 정보 수집</a:t>
            </a:r>
            <a:endParaRPr lang="en-US" altLang="ko-KR"/>
          </a:p>
        </p:txBody>
      </p:sp>
      <p:sp>
        <p:nvSpPr>
          <p:cNvPr id="19" name="순서도: 대체 처리 3_4"/>
          <p:cNvSpPr/>
          <p:nvPr/>
        </p:nvSpPr>
        <p:spPr>
          <a:xfrm>
            <a:off x="6283959" y="5019077"/>
            <a:ext cx="3566160" cy="824400"/>
          </a:xfrm>
          <a:prstGeom prst="flowChartAlternateProcess">
            <a:avLst/>
          </a:prstGeom>
          <a:solidFill>
            <a:srgbClr val="44546A"/>
          </a:solidFill>
          <a:ln w="12600" cap="flat">
            <a:solidFill>
              <a:srgbClr val="1D3155"/>
            </a:solidFill>
            <a:prstDash val="solid"/>
            <a:miter/>
          </a:ln>
        </p:spPr>
        <p:txBody>
          <a:bodyPr vert="horz" wrap="square" lIns="89999" tIns="44999" rIns="89999" bIns="44999" anchor="ctr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800" b="1" i="0" strike="noStrike" spc="0">
                <a:solidFill>
                  <a:srgbClr val="FFFFFF"/>
                </a:solidFill>
                <a:latin typeface="Calibri"/>
                <a:ea typeface="Noto Sans CJK SC"/>
                <a:cs typeface="Lohit Devanagari"/>
              </a:rPr>
              <a:t>웹서버에 수집된  정보 반영</a:t>
            </a:r>
            <a:endParaRPr lang="en-US" altLang="ko-KR"/>
          </a:p>
        </p:txBody>
      </p:sp>
      <p:cxnSp>
        <p:nvCxnSpPr>
          <p:cNvPr id="20" name="연결선: 꺾임 19"/>
          <p:cNvCxnSpPr/>
          <p:nvPr/>
        </p:nvCxnSpPr>
        <p:spPr>
          <a:xfrm>
            <a:off x="4122338" y="4389436"/>
            <a:ext cx="1995234" cy="1041841"/>
          </a:xfrm>
          <a:prstGeom prst="bentConnector3">
            <a:avLst>
              <a:gd name="adj1" fmla="val 334"/>
            </a:avLst>
          </a:prstGeom>
          <a:ln>
            <a:solidFill>
              <a:srgbClr val="44546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/>
          <p:cNvCxnSpPr/>
          <p:nvPr/>
        </p:nvCxnSpPr>
        <p:spPr>
          <a:xfrm rot="5400000" flipH="1">
            <a:off x="6505437" y="3390793"/>
            <a:ext cx="1041839" cy="2214726"/>
          </a:xfrm>
          <a:prstGeom prst="bentConnector2">
            <a:avLst/>
          </a:prstGeom>
          <a:ln>
            <a:solidFill>
              <a:srgbClr val="44546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447</Words>
  <Application>Microsoft Office PowerPoint</Application>
  <PresentationFormat>사용자 지정</PresentationFormat>
  <Paragraphs>102</Paragraphs>
  <Slides>14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mangoboard.net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 b 주차관리 봇</dc:title>
  <dc:subject>Presentation</dc:subject>
  <dc:creator>mangoboard.net_32017288</dc:creator>
  <cp:lastModifiedBy>eun990311@gmail.com</cp:lastModifiedBy>
  <cp:revision>68</cp:revision>
  <dcterms:created xsi:type="dcterms:W3CDTF">2023-11-23T06:47:11Z</dcterms:created>
  <dcterms:modified xsi:type="dcterms:W3CDTF">2023-11-30T12:00:48Z</dcterms:modified>
  <cp:version/>
</cp:coreProperties>
</file>